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1" r:id="rId4"/>
    <p:sldMasterId id="2147483792" r:id="rId5"/>
    <p:sldMasterId id="2147483793" r:id="rId6"/>
    <p:sldMasterId id="2147483794" r:id="rId7"/>
    <p:sldMasterId id="214748379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</p:sldIdLst>
  <p:sldSz cy="5143500" cx="9144000"/>
  <p:notesSz cx="6858000" cy="9144000"/>
  <p:embeddedFontLst>
    <p:embeddedFont>
      <p:font typeface="Ubuntu"/>
      <p:regular r:id="rId61"/>
      <p:bold r:id="rId62"/>
      <p:italic r:id="rId63"/>
      <p:boldItalic r:id="rId64"/>
    </p:embeddedFont>
    <p:embeddedFont>
      <p:font typeface="Roboto Medium"/>
      <p:regular r:id="rId65"/>
      <p:bold r:id="rId66"/>
      <p:italic r:id="rId67"/>
      <p:boldItalic r:id="rId68"/>
    </p:embeddedFont>
    <p:embeddedFont>
      <p:font typeface="Fira Sans Extra Condensed Medium"/>
      <p:regular r:id="rId69"/>
      <p:bold r:id="rId70"/>
      <p:italic r:id="rId71"/>
      <p:boldItalic r:id="rId72"/>
    </p:embeddedFont>
    <p:embeddedFont>
      <p:font typeface="Barlow Semi Condensed Medium"/>
      <p:regular r:id="rId73"/>
      <p:bold r:id="rId74"/>
      <p:italic r:id="rId75"/>
      <p:boldItalic r:id="rId76"/>
    </p:embeddedFont>
    <p:embeddedFont>
      <p:font typeface="IBM Plex Mono"/>
      <p:regular r:id="rId77"/>
      <p:bold r:id="rId78"/>
      <p:italic r:id="rId79"/>
      <p:boldItalic r:id="rId80"/>
    </p:embeddedFont>
    <p:embeddedFont>
      <p:font typeface="Marvel"/>
      <p:regular r:id="rId81"/>
      <p:bold r:id="rId82"/>
      <p:italic r:id="rId83"/>
      <p:boldItalic r:id="rId84"/>
    </p:embeddedFont>
    <p:embeddedFont>
      <p:font typeface="IBM Plex Sans"/>
      <p:regular r:id="rId85"/>
      <p:bold r:id="rId86"/>
      <p:italic r:id="rId87"/>
      <p:boldItalic r:id="rId88"/>
    </p:embeddedFont>
    <p:embeddedFont>
      <p:font typeface="Roboto"/>
      <p:regular r:id="rId89"/>
      <p:bold r:id="rId90"/>
      <p:italic r:id="rId91"/>
      <p:boldItalic r:id="rId92"/>
    </p:embeddedFont>
    <p:embeddedFont>
      <p:font typeface="Playfair Display"/>
      <p:regular r:id="rId93"/>
      <p:bold r:id="rId94"/>
      <p:italic r:id="rId95"/>
      <p:boldItalic r:id="rId96"/>
    </p:embeddedFont>
    <p:embeddedFont>
      <p:font typeface="Montserrat"/>
      <p:regular r:id="rId97"/>
      <p:bold r:id="rId98"/>
      <p:italic r:id="rId99"/>
      <p:boldItalic r:id="rId100"/>
    </p:embeddedFont>
    <p:embeddedFont>
      <p:font typeface="IBM Plex Mono Light"/>
      <p:regular r:id="rId101"/>
      <p:bold r:id="rId102"/>
      <p:italic r:id="rId103"/>
      <p:boldItalic r:id="rId104"/>
    </p:embeddedFont>
    <p:embeddedFont>
      <p:font typeface="Barlow Semi Condensed"/>
      <p:regular r:id="rId105"/>
      <p:bold r:id="rId106"/>
      <p:italic r:id="rId107"/>
      <p:boldItalic r:id="rId108"/>
    </p:embeddedFont>
    <p:embeddedFont>
      <p:font typeface="IBM Plex Sans SemiBold"/>
      <p:regular r:id="rId109"/>
      <p:bold r:id="rId110"/>
      <p:italic r:id="rId111"/>
      <p:boldItalic r:id="rId1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font" Target="fonts/BarlowSemiCondensed-italic.fntdata"/><Relationship Id="rId106" Type="http://schemas.openxmlformats.org/officeDocument/2006/relationships/font" Target="fonts/BarlowSemiCondensed-bold.fntdata"/><Relationship Id="rId105" Type="http://schemas.openxmlformats.org/officeDocument/2006/relationships/font" Target="fonts/BarlowSemiCondensed-regular.fntdata"/><Relationship Id="rId104" Type="http://schemas.openxmlformats.org/officeDocument/2006/relationships/font" Target="fonts/IBMPlexMonoLight-boldItalic.fntdata"/><Relationship Id="rId109" Type="http://schemas.openxmlformats.org/officeDocument/2006/relationships/font" Target="fonts/IBMPlexSansSemiBold-regular.fntdata"/><Relationship Id="rId108" Type="http://schemas.openxmlformats.org/officeDocument/2006/relationships/font" Target="fonts/BarlowSemiCondensed-boldItalic.fntdata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font" Target="fonts/IBMPlexMonoLight-italic.fntdata"/><Relationship Id="rId102" Type="http://schemas.openxmlformats.org/officeDocument/2006/relationships/font" Target="fonts/IBMPlexMonoLight-bold.fntdata"/><Relationship Id="rId101" Type="http://schemas.openxmlformats.org/officeDocument/2006/relationships/font" Target="fonts/IBMPlexMonoLight-regular.fntdata"/><Relationship Id="rId100" Type="http://schemas.openxmlformats.org/officeDocument/2006/relationships/font" Target="fonts/Montserrat-boldItalic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PlayfairDisplay-italic.fntdata"/><Relationship Id="rId94" Type="http://schemas.openxmlformats.org/officeDocument/2006/relationships/font" Target="fonts/PlayfairDisplay-bold.fntdata"/><Relationship Id="rId97" Type="http://schemas.openxmlformats.org/officeDocument/2006/relationships/font" Target="fonts/Montserrat-regular.fntdata"/><Relationship Id="rId96" Type="http://schemas.openxmlformats.org/officeDocument/2006/relationships/font" Target="fonts/PlayfairDisplay-boldItalic.fntdata"/><Relationship Id="rId11" Type="http://schemas.openxmlformats.org/officeDocument/2006/relationships/slide" Target="slides/slide2.xml"/><Relationship Id="rId99" Type="http://schemas.openxmlformats.org/officeDocument/2006/relationships/font" Target="fonts/Montserrat-italic.fntdata"/><Relationship Id="rId10" Type="http://schemas.openxmlformats.org/officeDocument/2006/relationships/slide" Target="slides/slide1.xml"/><Relationship Id="rId98" Type="http://schemas.openxmlformats.org/officeDocument/2006/relationships/font" Target="fonts/Montserrat-bold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font" Target="fonts/Roboto-italic.fntdata"/><Relationship Id="rId90" Type="http://schemas.openxmlformats.org/officeDocument/2006/relationships/font" Target="fonts/Roboto-bold.fntdata"/><Relationship Id="rId93" Type="http://schemas.openxmlformats.org/officeDocument/2006/relationships/font" Target="fonts/PlayfairDisplay-regular.fntdata"/><Relationship Id="rId92" Type="http://schemas.openxmlformats.org/officeDocument/2006/relationships/font" Target="fonts/Roboto-boldItalic.fntdata"/><Relationship Id="rId15" Type="http://schemas.openxmlformats.org/officeDocument/2006/relationships/slide" Target="slides/slide6.xml"/><Relationship Id="rId110" Type="http://schemas.openxmlformats.org/officeDocument/2006/relationships/font" Target="fonts/IBMPlexSansSemiBold-bold.fntdata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12" Type="http://schemas.openxmlformats.org/officeDocument/2006/relationships/font" Target="fonts/IBMPlexSansSemiBold-boldItalic.fntdata"/><Relationship Id="rId111" Type="http://schemas.openxmlformats.org/officeDocument/2006/relationships/font" Target="fonts/IBMPlexSansSemiBold-italic.fntdata"/><Relationship Id="rId84" Type="http://schemas.openxmlformats.org/officeDocument/2006/relationships/font" Target="fonts/Marvel-boldItalic.fntdata"/><Relationship Id="rId83" Type="http://schemas.openxmlformats.org/officeDocument/2006/relationships/font" Target="fonts/Marvel-italic.fntdata"/><Relationship Id="rId86" Type="http://schemas.openxmlformats.org/officeDocument/2006/relationships/font" Target="fonts/IBMPlexSans-bold.fntdata"/><Relationship Id="rId85" Type="http://schemas.openxmlformats.org/officeDocument/2006/relationships/font" Target="fonts/IBMPlexSans-regular.fntdata"/><Relationship Id="rId88" Type="http://schemas.openxmlformats.org/officeDocument/2006/relationships/font" Target="fonts/IBMPlexSans-boldItalic.fntdata"/><Relationship Id="rId87" Type="http://schemas.openxmlformats.org/officeDocument/2006/relationships/font" Target="fonts/IBMPlexSans-italic.fntdata"/><Relationship Id="rId89" Type="http://schemas.openxmlformats.org/officeDocument/2006/relationships/font" Target="fonts/Roboto-regular.fntdata"/><Relationship Id="rId80" Type="http://schemas.openxmlformats.org/officeDocument/2006/relationships/font" Target="fonts/IBMPlexMono-boldItalic.fntdata"/><Relationship Id="rId82" Type="http://schemas.openxmlformats.org/officeDocument/2006/relationships/font" Target="fonts/Marvel-bold.fntdata"/><Relationship Id="rId81" Type="http://schemas.openxmlformats.org/officeDocument/2006/relationships/font" Target="fonts/Marvel-regular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BarlowSemiCondensedMedium-regular.fntdata"/><Relationship Id="rId72" Type="http://schemas.openxmlformats.org/officeDocument/2006/relationships/font" Target="fonts/FiraSansExtraCondensedMedium-boldItalic.fntdata"/><Relationship Id="rId75" Type="http://schemas.openxmlformats.org/officeDocument/2006/relationships/font" Target="fonts/BarlowSemiCondensedMedium-italic.fntdata"/><Relationship Id="rId74" Type="http://schemas.openxmlformats.org/officeDocument/2006/relationships/font" Target="fonts/BarlowSemiCondensedMedium-bold.fntdata"/><Relationship Id="rId77" Type="http://schemas.openxmlformats.org/officeDocument/2006/relationships/font" Target="fonts/IBMPlexMono-regular.fntdata"/><Relationship Id="rId76" Type="http://schemas.openxmlformats.org/officeDocument/2006/relationships/font" Target="fonts/BarlowSemiCondensedMedium-boldItalic.fntdata"/><Relationship Id="rId79" Type="http://schemas.openxmlformats.org/officeDocument/2006/relationships/font" Target="fonts/IBMPlexMono-italic.fntdata"/><Relationship Id="rId78" Type="http://schemas.openxmlformats.org/officeDocument/2006/relationships/font" Target="fonts/IBMPlexMono-bold.fntdata"/><Relationship Id="rId71" Type="http://schemas.openxmlformats.org/officeDocument/2006/relationships/font" Target="fonts/FiraSansExtraCondensedMedium-italic.fntdata"/><Relationship Id="rId70" Type="http://schemas.openxmlformats.org/officeDocument/2006/relationships/font" Target="fonts/FiraSansExtraCondensedMedium-bold.fntdata"/><Relationship Id="rId62" Type="http://schemas.openxmlformats.org/officeDocument/2006/relationships/font" Target="fonts/Ubuntu-bold.fntdata"/><Relationship Id="rId61" Type="http://schemas.openxmlformats.org/officeDocument/2006/relationships/font" Target="fonts/Ubuntu-regular.fntdata"/><Relationship Id="rId64" Type="http://schemas.openxmlformats.org/officeDocument/2006/relationships/font" Target="fonts/Ubuntu-boldItalic.fntdata"/><Relationship Id="rId63" Type="http://schemas.openxmlformats.org/officeDocument/2006/relationships/font" Target="fonts/Ubuntu-italic.fntdata"/><Relationship Id="rId66" Type="http://schemas.openxmlformats.org/officeDocument/2006/relationships/font" Target="fonts/RobotoMedium-bold.fntdata"/><Relationship Id="rId65" Type="http://schemas.openxmlformats.org/officeDocument/2006/relationships/font" Target="fonts/RobotoMedium-regular.fntdata"/><Relationship Id="rId68" Type="http://schemas.openxmlformats.org/officeDocument/2006/relationships/font" Target="fonts/RobotoMedium-boldItalic.fntdata"/><Relationship Id="rId67" Type="http://schemas.openxmlformats.org/officeDocument/2006/relationships/font" Target="fonts/RobotoMedium-italic.fntdata"/><Relationship Id="rId60" Type="http://schemas.openxmlformats.org/officeDocument/2006/relationships/slide" Target="slides/slide51.xml"/><Relationship Id="rId69" Type="http://schemas.openxmlformats.org/officeDocument/2006/relationships/font" Target="fonts/FiraSansExtraCondensedMedium-regular.fntdata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e37b9a77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3e37b9a77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42cbe54b45_0_1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g142cbe54b45_0_1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2cbe54b45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g142cbe54b45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4399ae6f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g14399ae6f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42cbe54b45_0_10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142cbe54b45_0_10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42cbe54b45_0_10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142cbe54b45_0_10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42cbe54b45_0_10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42cbe54b45_0_10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2cbe54b45_0_1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2cbe54b45_0_1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42cbe54b45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g142cbe54b45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42cbe54b45_0_1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g142cbe54b45_0_1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42cbe54b45_0_1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g142cbe54b45_0_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42cbe54b45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42cbe54b4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42cbe54b45_0_1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142cbe54b45_0_1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42cbe54b45_0_1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g142cbe54b45_0_1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42cbe54b45_0_1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g142cbe54b45_0_1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42cbe54b45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g142cbe54b45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42cbe54b45_0_1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g142cbe54b45_0_1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2cbe54b45_0_1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142cbe54b45_0_1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42cbe54b45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g142cbe54b45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42cbe54b45_0_1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g142cbe54b45_0_1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42cbe54b45_0_20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g142cbe54b45_0_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42cbe54b45_0_2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142cbe54b45_0_2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42cbe54b45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142cbe54b45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42cbe54b45_0_2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g142cbe54b45_0_2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42cbe54b45_0_2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g142cbe54b45_0_2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42cbe54b45_0_2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g142cbe54b45_0_2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42cbe54b45_0_2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g142cbe54b45_0_2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42cbe54b45_0_2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g142cbe54b45_0_2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42cbe54b45_0_2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7" name="Google Shape;1107;g142cbe54b45_0_2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42cbe54b45_0_2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g142cbe54b45_0_2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42cbe54b45_0_28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g142cbe54b45_0_2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42cbe54b45_0_2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g142cbe54b45_0_2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42cbe54b45_0_1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g142cbe54b45_0_1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42cbe54b45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142cbe54b45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42cbe54b45_0_3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g142cbe54b45_0_3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42cbe54b45_0_3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g142cbe54b45_0_3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42cbe54b45_0_3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g142cbe54b45_0_3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42cbe54b45_0_2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g142cbe54b45_0_2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42cbe54b45_0_2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9" name="Google Shape;1179;g142cbe54b45_0_2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42cbe54b45_0_2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g142cbe54b45_0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42cbe54b45_0_30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142cbe54b45_0_3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42cbe54b45_0_30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42cbe54b45_0_3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42cbe54b45_0_2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g142cbe54b45_0_2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42cbe54b45_0_1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4" name="Google Shape;1224;g142cbe54b45_0_1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42cbe54b45_0_3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142cbe54b45_0_3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42cbe54b45_0_1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g142cbe54b45_0_1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3e37b9a775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g13e37b9a775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42cbe54b45_0_10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42cbe54b45_0_10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42cbe54b45_0_1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142cbe54b45_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42cbe54b45_0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142cbe54b45_0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42cbe54b45_0_1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g142cbe54b45_0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.png"/><Relationship Id="rId3" Type="http://schemas.openxmlformats.org/officeDocument/2006/relationships/image" Target="../media/image1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Relationship Id="rId3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.png"/><Relationship Id="rId3" Type="http://schemas.openxmlformats.org/officeDocument/2006/relationships/image" Target="../media/image17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png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.png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1.png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.png"/><Relationship Id="rId3" Type="http://schemas.openxmlformats.org/officeDocument/2006/relationships/image" Target="../media/image17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Relationship Id="rId3" Type="http://schemas.openxmlformats.org/officeDocument/2006/relationships/image" Target="../media/image37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png"/><Relationship Id="rId3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Relationship Id="rId3" Type="http://schemas.openxmlformats.org/officeDocument/2006/relationships/image" Target="../media/image1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png"/><Relationship Id="rId3" Type="http://schemas.openxmlformats.org/officeDocument/2006/relationships/image" Target="../media/image1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1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3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0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0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0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_17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09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14" name="Google Shape;614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1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17" name="Google Shape;617;p110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8" name="Google Shape;618;p110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9" name="Google Shape;619;p110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0" name="Google Shape;620;p110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1" name="Google Shape;621;p110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2" name="Google Shape;622;p110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3" name="Google Shape;623;p110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4" name="Google Shape;624;p110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5" name="Google Shape;625;p110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6" name="Google Shape;626;p110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7" name="Google Shape;627;p110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8" name="Google Shape;628;p110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29" name="Google Shape;629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10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1">
  <p:cSld name="1_Title slide 5_2_1_18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1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2">
  <p:cSld name="1_Title slide 5_2_1_19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1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3">
  <p:cSld name="1_Title slide 5_2_1_20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14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39" name="Google Shape;639;p11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 1">
  <p:cSld name="1_Title slide 5_2_1_12_1_2">
    <p:bg>
      <p:bgPr>
        <a:solidFill>
          <a:schemeClr val="lt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1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43" name="Google Shape;643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4">
  <p:cSld name="1_Title slide 5_2_1_2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5">
  <p:cSld name="1_Title slide 5_2_1_22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6">
  <p:cSld name="1_Title slide 5_2_1_23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1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7">
  <p:cSld name="1_Title slide 5_2_1_24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_Основной слайд" showMasterSp="0">
  <p:cSld name="1_1_Основной слайд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0"/>
          <p:cNvSpPr txBox="1"/>
          <p:nvPr>
            <p:ph type="title"/>
          </p:nvPr>
        </p:nvSpPr>
        <p:spPr>
          <a:xfrm>
            <a:off x="335756" y="141085"/>
            <a:ext cx="7322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4" name="Google Shape;654;p120"/>
          <p:cNvSpPr txBox="1"/>
          <p:nvPr>
            <p:ph idx="11" type="ftr"/>
          </p:nvPr>
        </p:nvSpPr>
        <p:spPr>
          <a:xfrm>
            <a:off x="335756" y="4817622"/>
            <a:ext cx="8139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5" name="Google Shape;655;p120"/>
          <p:cNvSpPr txBox="1"/>
          <p:nvPr>
            <p:ph idx="12" type="sldNum"/>
          </p:nvPr>
        </p:nvSpPr>
        <p:spPr>
          <a:xfrm>
            <a:off x="8558213" y="4846476"/>
            <a:ext cx="249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656" name="Google Shape;656;p120"/>
          <p:cNvCxnSpPr/>
          <p:nvPr/>
        </p:nvCxnSpPr>
        <p:spPr>
          <a:xfrm>
            <a:off x="335756" y="680047"/>
            <a:ext cx="8465400" cy="0"/>
          </a:xfrm>
          <a:prstGeom prst="straightConnector1">
            <a:avLst/>
          </a:prstGeom>
          <a:noFill/>
          <a:ln cap="flat" cmpd="sng" w="9525">
            <a:solidFill>
              <a:srgbClr val="B7B7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7" name="Google Shape;657;p120"/>
          <p:cNvCxnSpPr/>
          <p:nvPr/>
        </p:nvCxnSpPr>
        <p:spPr>
          <a:xfrm>
            <a:off x="335756" y="4729332"/>
            <a:ext cx="8465400" cy="0"/>
          </a:xfrm>
          <a:prstGeom prst="straightConnector1">
            <a:avLst/>
          </a:prstGeom>
          <a:noFill/>
          <a:ln cap="flat" cmpd="sng" w="9525">
            <a:solidFill>
              <a:srgbClr val="B7B7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58" name="Google Shape;658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51212" y="405949"/>
            <a:ext cx="949888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20"/>
          <p:cNvSpPr txBox="1"/>
          <p:nvPr>
            <p:ph idx="1" type="body"/>
          </p:nvPr>
        </p:nvSpPr>
        <p:spPr>
          <a:xfrm>
            <a:off x="335756" y="817388"/>
            <a:ext cx="8465400" cy="3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8">
  <p:cSld name="1_Title slide 5_2_1_25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2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7" name="Google Shape;667;p12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68" name="Google Shape;668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2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2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72" name="Google Shape;672;p12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3" name="Google Shape;673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2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9" name="Google Shape;679;p1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2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82" name="Google Shape;682;p12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3" name="Google Shape;683;p12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4" name="Google Shape;684;p12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85" name="Google Shape;685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2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89" name="Google Shape;689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2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2" name="Google Shape;692;p129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3" name="Google Shape;693;p129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4" name="Google Shape;694;p129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5" name="Google Shape;695;p129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6" name="Google Shape;696;p129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7" name="Google Shape;697;p129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8" name="Google Shape;698;p129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9" name="Google Shape;699;p129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0" name="Google Shape;700;p129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1" name="Google Shape;701;p129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2" name="Google Shape;702;p129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3" name="Google Shape;703;p129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129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5" name="Google Shape;705;p129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6" name="Google Shape;706;p129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7" name="Google Shape;707;p129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8" name="Google Shape;708;p129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9" name="Google Shape;709;p129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0" name="Google Shape;710;p129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1" name="Google Shape;711;p129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12" name="Google Shape;712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29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3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6" name="Google Shape;716;p130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7" name="Google Shape;717;p130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8" name="Google Shape;718;p130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9" name="Google Shape;719;p130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0" name="Google Shape;720;p130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1" name="Google Shape;721;p130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2" name="Google Shape;722;p130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3" name="Google Shape;723;p130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4" name="Google Shape;724;p130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5" name="Google Shape;725;p130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6" name="Google Shape;726;p130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7" name="Google Shape;727;p130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8" name="Google Shape;728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3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3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32" name="Google Shape;732;p131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13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34" name="Google Shape;734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37" name="Google Shape;737;p132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p13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39" name="Google Shape;739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32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8" name="Google Shape;748;p13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3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52" name="Google Shape;752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6" name="Google Shape;756;p13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57" name="Google Shape;757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2" name="Google Shape;762;p13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6" name="Google Shape;766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3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68" name="Google Shape;768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3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72" name="Google Shape;772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3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4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78" name="Google Shape;77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4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5" name="Google Shape;785;p14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4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90" name="Google Shape;790;p14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4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4" name="Google Shape;794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4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7" name="Google Shape;797;p14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98" name="Google Shape;798;p14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99" name="Google Shape;799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4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4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4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_2">
    <p:bg>
      <p:bgPr>
        <a:solidFill>
          <a:schemeClr val="lt1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1" name="Google Shape;811;p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2" name="Google Shape;9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4" name="Google Shape;2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4" name="Google Shape;2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0" name="Google Shape;24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41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7" name="Google Shape;2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1" name="Google Shape;271;p4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2" name="Google Shape;27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6" name="Google Shape;27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4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8" name="Google Shape;288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9" name="Google Shape;28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2" name="Google Shape;29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5" name="Google Shape;29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6" name="Google Shape;29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0" name="Google Shape;300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1" name="Google Shape;30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" name="Google Shape;30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7" name="Google Shape;307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" name="Google Shape;30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1" name="Google Shape;31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5" name="Google Shape;315;p5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6" name="Google Shape;316;p5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" name="Google Shape;31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0" name="Google Shape;32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0" name="Google Shape;330;p6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1" name="Google Shape;331;p6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p6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" name="Google Shape;338;p6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3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63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4" name="Google Shape;344;p64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5" name="Google Shape;345;p6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6" name="Google Shape;346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7" name="Google Shape;347;p6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65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51" name="Google Shape;351;p65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2" name="Google Shape;352;p65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53" name="Google Shape;353;p65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4" name="Google Shape;354;p65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55" name="Google Shape;355;p65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7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60" name="Google Shape;360;p67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61" name="Google Shape;361;p67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62" name="Google Shape;362;p67"/>
          <p:cNvSpPr txBox="1"/>
          <p:nvPr>
            <p:ph hasCustomPrompt="1"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67"/>
          <p:cNvSpPr txBox="1"/>
          <p:nvPr>
            <p:ph hasCustomPrompt="1"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67"/>
          <p:cNvSpPr txBox="1"/>
          <p:nvPr>
            <p:ph hasCustomPrompt="1"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67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67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67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67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69" name="Google Shape;369;p67"/>
          <p:cNvSpPr txBox="1"/>
          <p:nvPr>
            <p:ph hasCustomPrompt="1"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67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8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69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375" name="Google Shape;375;p69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9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9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69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79" name="Google Shape;379;p69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0"/>
          <p:cNvSpPr txBox="1"/>
          <p:nvPr>
            <p:ph hasCustomPrompt="1"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2" name="Google Shape;382;p70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83" name="Google Shape;383;p70"/>
          <p:cNvSpPr txBox="1"/>
          <p:nvPr>
            <p:ph hasCustomPrompt="1"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4" name="Google Shape;384;p70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1"/>
          <p:cNvSpPr txBox="1"/>
          <p:nvPr>
            <p:ph hasCustomPrompt="1"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7" name="Google Shape;387;p71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88" name="Google Shape;388;p71"/>
          <p:cNvSpPr txBox="1"/>
          <p:nvPr>
            <p:ph hasCustomPrompt="1"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9" name="Google Shape;389;p71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90" name="Google Shape;390;p71"/>
          <p:cNvSpPr txBox="1"/>
          <p:nvPr>
            <p:ph hasCustomPrompt="1"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1" name="Google Shape;391;p71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2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4" name="Google Shape;394;p72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5" name="Google Shape;395;p72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6" name="Google Shape;396;p72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7" name="Google Shape;397;p72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8" name="Google Shape;398;p72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9" name="Google Shape;399;p72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72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1" name="Google Shape;401;p72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2" name="Google Shape;402;p72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72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4" name="Google Shape;404;p72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5" name="Google Shape;405;p72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6" name="Google Shape;406;p72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7" name="Google Shape;407;p72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8" name="Google Shape;408;p72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9" name="Google Shape;409;p72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0" name="Google Shape;410;p72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1" name="Google Shape;411;p72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72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3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5" name="Google Shape;415;p73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" name="Google Shape;416;p73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7" name="Google Shape;417;p73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73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73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73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4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74"/>
          <p:cNvSpPr txBox="1"/>
          <p:nvPr>
            <p:ph hasCustomPrompt="1"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24" name="Google Shape;424;p74"/>
          <p:cNvSpPr txBox="1"/>
          <p:nvPr>
            <p:ph hasCustomPrompt="1"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25" name="Google Shape;425;p74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6" name="Google Shape;426;p74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7" name="Google Shape;427;p74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5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5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6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4" name="Google Shape;434;p7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7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77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8" name="Google Shape;438;p7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7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40" name="Google Shape;440;p77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8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78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78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7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46" name="Google Shape;446;p7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78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78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9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2" name="Google Shape;452;p7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8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8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0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80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8" name="Google Shape;458;p80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1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61" name="Google Shape;461;p8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65" name="Google Shape;465;p8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66" name="Google Shape;466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8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0" name="Google Shape;470;p8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71" name="Google Shape;471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5" name="Google Shape;475;p85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6" name="Google Shape;476;p85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85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78" name="Google Shape;478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5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2" name="Google Shape;482;p86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3" name="Google Shape;483;p86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4" name="Google Shape;484;p86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5" name="Google Shape;485;p86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6" name="Google Shape;486;p86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7" name="Google Shape;487;p86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8" name="Google Shape;488;p86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9" name="Google Shape;489;p86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0" name="Google Shape;490;p86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1" name="Google Shape;491;p86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2" name="Google Shape;492;p86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3" name="Google Shape;493;p86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4" name="Google Shape;494;p86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5" name="Google Shape;495;p86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6" name="Google Shape;496;p86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7" name="Google Shape;497;p86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8" name="Google Shape;498;p86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9" name="Google Shape;499;p86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0" name="Google Shape;500;p86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1" name="Google Shape;501;p86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02" name="Google Shape;502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6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6" name="Google Shape;506;p87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7" name="Google Shape;507;p87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8" name="Google Shape;508;p87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9" name="Google Shape;509;p87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0" name="Google Shape;510;p87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1" name="Google Shape;511;p87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2" name="Google Shape;512;p87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3" name="Google Shape;513;p87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4" name="Google Shape;514;p87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5" name="Google Shape;515;p87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6" name="Google Shape;516;p87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18" name="Google Shape;518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87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2" name="Google Shape;522;p88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8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24" name="Google Shape;524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7" name="Google Shape;527;p89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29" name="Google Shape;529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89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3" name="Google Shape;53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9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7" name="Google Shape;537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9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1" name="Google Shape;541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9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6" name="Google Shape;546;p93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9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1" name="Google Shape;551;p9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6" name="Google Shape;556;p9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9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1" name="Google Shape;561;p9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9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69" name="Google Shape;569;p9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9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3" name="Google Shape;573;p9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574" name="Google Shape;57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0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78" name="Google Shape;57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0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580" name="Google Shape;58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0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84" name="Google Shape;58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0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0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0" name="Google Shape;59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0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5" name="Google Shape;595;p103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6" name="Google Shape;596;p103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97" name="Google Shape;59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34" Type="http://schemas.openxmlformats.org/officeDocument/2006/relationships/theme" Target="../theme/theme6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96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42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5" name="Google Shape;28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1.png"/><Relationship Id="rId4" Type="http://schemas.openxmlformats.org/officeDocument/2006/relationships/image" Target="../media/image8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9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1.png"/><Relationship Id="rId4" Type="http://schemas.openxmlformats.org/officeDocument/2006/relationships/image" Target="../media/image87.png"/><Relationship Id="rId5" Type="http://schemas.openxmlformats.org/officeDocument/2006/relationships/image" Target="../media/image8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1.png"/><Relationship Id="rId4" Type="http://schemas.openxmlformats.org/officeDocument/2006/relationships/image" Target="../media/image85.png"/><Relationship Id="rId5" Type="http://schemas.openxmlformats.org/officeDocument/2006/relationships/image" Target="../media/image8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1.png"/><Relationship Id="rId4" Type="http://schemas.openxmlformats.org/officeDocument/2006/relationships/image" Target="../media/image9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1.png"/><Relationship Id="rId4" Type="http://schemas.openxmlformats.org/officeDocument/2006/relationships/image" Target="../media/image9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Relationship Id="rId4" Type="http://schemas.openxmlformats.org/officeDocument/2006/relationships/image" Target="../media/image9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Relationship Id="rId4" Type="http://schemas.openxmlformats.org/officeDocument/2006/relationships/image" Target="../media/image10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Relationship Id="rId4" Type="http://schemas.openxmlformats.org/officeDocument/2006/relationships/image" Target="../media/image99.png"/><Relationship Id="rId5" Type="http://schemas.openxmlformats.org/officeDocument/2006/relationships/image" Target="../media/image98.png"/><Relationship Id="rId6" Type="http://schemas.openxmlformats.org/officeDocument/2006/relationships/image" Target="../media/image9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png"/><Relationship Id="rId4" Type="http://schemas.openxmlformats.org/officeDocument/2006/relationships/image" Target="../media/image10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1.png"/><Relationship Id="rId4" Type="http://schemas.openxmlformats.org/officeDocument/2006/relationships/image" Target="../media/image94.png"/><Relationship Id="rId5" Type="http://schemas.openxmlformats.org/officeDocument/2006/relationships/image" Target="../media/image8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1.png"/><Relationship Id="rId4" Type="http://schemas.openxmlformats.org/officeDocument/2006/relationships/image" Target="../media/image10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Relationship Id="rId4" Type="http://schemas.openxmlformats.org/officeDocument/2006/relationships/image" Target="../media/image93.png"/><Relationship Id="rId5" Type="http://schemas.openxmlformats.org/officeDocument/2006/relationships/image" Target="../media/image1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png"/><Relationship Id="rId4" Type="http://schemas.openxmlformats.org/officeDocument/2006/relationships/image" Target="../media/image10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Relationship Id="rId4" Type="http://schemas.openxmlformats.org/officeDocument/2006/relationships/image" Target="../media/image1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Relationship Id="rId4" Type="http://schemas.openxmlformats.org/officeDocument/2006/relationships/image" Target="../media/image10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Relationship Id="rId4" Type="http://schemas.openxmlformats.org/officeDocument/2006/relationships/image" Target="../media/image1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Relationship Id="rId4" Type="http://schemas.openxmlformats.org/officeDocument/2006/relationships/image" Target="../media/image1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Relationship Id="rId4" Type="http://schemas.openxmlformats.org/officeDocument/2006/relationships/image" Target="../media/image1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3.png"/><Relationship Id="rId4" Type="http://schemas.openxmlformats.org/officeDocument/2006/relationships/image" Target="../media/image109.png"/><Relationship Id="rId5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Relationship Id="rId4" Type="http://schemas.openxmlformats.org/officeDocument/2006/relationships/image" Target="../media/image1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Relationship Id="rId4" Type="http://schemas.openxmlformats.org/officeDocument/2006/relationships/image" Target="../media/image106.png"/><Relationship Id="rId5" Type="http://schemas.openxmlformats.org/officeDocument/2006/relationships/image" Target="../media/image1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Relationship Id="rId4" Type="http://schemas.openxmlformats.org/officeDocument/2006/relationships/image" Target="../media/image1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Relationship Id="rId4" Type="http://schemas.openxmlformats.org/officeDocument/2006/relationships/image" Target="../media/image1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Relationship Id="rId4" Type="http://schemas.openxmlformats.org/officeDocument/2006/relationships/image" Target="../media/image1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8.png"/><Relationship Id="rId4" Type="http://schemas.openxmlformats.org/officeDocument/2006/relationships/image" Target="../media/image124.png"/><Relationship Id="rId5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Relationship Id="rId4" Type="http://schemas.openxmlformats.org/officeDocument/2006/relationships/image" Target="../media/image1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1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1.png"/><Relationship Id="rId4" Type="http://schemas.openxmlformats.org/officeDocument/2006/relationships/hyperlink" Target="https://sanstv.ru/colo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4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</a:t>
            </a:r>
            <a:endParaRPr/>
          </a:p>
        </p:txBody>
      </p:sp>
      <p:sp>
        <p:nvSpPr>
          <p:cNvPr id="817" name="Google Shape;817;p149"/>
          <p:cNvSpPr txBox="1"/>
          <p:nvPr>
            <p:ph idx="1" type="subTitle"/>
          </p:nvPr>
        </p:nvSpPr>
        <p:spPr>
          <a:xfrm>
            <a:off x="540000" y="3272200"/>
            <a:ext cx="3852000" cy="515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Давайте разберемся как подобрать и оформить визуальные элементы для нашего отчета</a:t>
            </a:r>
            <a:endParaRPr/>
          </a:p>
        </p:txBody>
      </p:sp>
      <p:pic>
        <p:nvPicPr>
          <p:cNvPr id="818" name="Google Shape;81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8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Ищите наборы цветов через профильные сайты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86" name="Google Shape;886;p15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3650" y="1300788"/>
            <a:ext cx="5636700" cy="27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58"/>
          <p:cNvSpPr txBox="1"/>
          <p:nvPr>
            <p:ph idx="1" type="subTitle"/>
          </p:nvPr>
        </p:nvSpPr>
        <p:spPr>
          <a:xfrm>
            <a:off x="540000" y="203200"/>
            <a:ext cx="82395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Подбор цветов для дашбордов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59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Правила 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оформления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94" name="Google Shape;894;p15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59"/>
          <p:cNvSpPr txBox="1"/>
          <p:nvPr/>
        </p:nvSpPr>
        <p:spPr>
          <a:xfrm>
            <a:off x="540000" y="1655925"/>
            <a:ext cx="80640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📖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Определите два ключевых цвета и один вспомогательный и не меняйте и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 порядок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📖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Подберите красивый зелёный и красный для хороших и плохих показателей 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📖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Выдерживайте единую цветовую концепцию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IBM Plex Sans"/>
              <a:buChar char="📖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Избегайте цветастости и оттенков с плохими ассоциациями: жёлтый, коричневый и т.д.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6" name="Google Shape;896;p159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Подбор цветов для дашбордов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60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Правила 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оформления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02" name="Google Shape;902;p16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60"/>
          <p:cNvSpPr txBox="1"/>
          <p:nvPr/>
        </p:nvSpPr>
        <p:spPr>
          <a:xfrm>
            <a:off x="540000" y="1218000"/>
            <a:ext cx="806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Интерактив: выберете какой из вариантов дашборда лучше оформлен: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4" name="Google Shape;904;p160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Подбор цветов для дашбордов</a:t>
            </a:r>
            <a:endParaRPr/>
          </a:p>
        </p:txBody>
      </p:sp>
      <p:pic>
        <p:nvPicPr>
          <p:cNvPr id="905" name="Google Shape;905;p160"/>
          <p:cNvPicPr preferRelativeResize="0"/>
          <p:nvPr/>
        </p:nvPicPr>
        <p:blipFill rotWithShape="1">
          <a:blip r:embed="rId4">
            <a:alphaModFix/>
          </a:blip>
          <a:srcRect b="0" l="20019" r="0" t="0"/>
          <a:stretch/>
        </p:blipFill>
        <p:spPr>
          <a:xfrm>
            <a:off x="4978450" y="2075450"/>
            <a:ext cx="3889375" cy="252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00" y="2214900"/>
            <a:ext cx="4289002" cy="22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60"/>
          <p:cNvSpPr/>
          <p:nvPr/>
        </p:nvSpPr>
        <p:spPr>
          <a:xfrm>
            <a:off x="336325" y="2075450"/>
            <a:ext cx="360900" cy="324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8" name="Google Shape;908;p160"/>
          <p:cNvSpPr/>
          <p:nvPr/>
        </p:nvSpPr>
        <p:spPr>
          <a:xfrm>
            <a:off x="4844700" y="2039175"/>
            <a:ext cx="360900" cy="324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61"/>
          <p:cNvSpPr txBox="1"/>
          <p:nvPr>
            <p:ph type="title"/>
          </p:nvPr>
        </p:nvSpPr>
        <p:spPr>
          <a:xfrm>
            <a:off x="540000" y="6438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Настройка темы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14" name="Google Shape;914;p16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61"/>
          <p:cNvSpPr txBox="1"/>
          <p:nvPr>
            <p:ph idx="1" type="subTitle"/>
          </p:nvPr>
        </p:nvSpPr>
        <p:spPr>
          <a:xfrm>
            <a:off x="540000" y="203200"/>
            <a:ext cx="8136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Подбор цветов для дашбордов</a:t>
            </a:r>
            <a:endParaRPr/>
          </a:p>
        </p:txBody>
      </p:sp>
      <p:sp>
        <p:nvSpPr>
          <p:cNvPr id="916" name="Google Shape;916;p161"/>
          <p:cNvSpPr txBox="1"/>
          <p:nvPr/>
        </p:nvSpPr>
        <p:spPr>
          <a:xfrm>
            <a:off x="593550" y="1180475"/>
            <a:ext cx="802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Мы можем преднастроить цвета, шрифты и оформление визуальных элементов.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7" name="Google Shape;917;p161"/>
          <p:cNvSpPr/>
          <p:nvPr/>
        </p:nvSpPr>
        <p:spPr>
          <a:xfrm>
            <a:off x="3698566" y="3064002"/>
            <a:ext cx="1367700" cy="461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93" y="2885581"/>
            <a:ext cx="3384649" cy="8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801" y="1830262"/>
            <a:ext cx="3384649" cy="291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6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"/>
              <a:t>Визуальные элементы</a:t>
            </a:r>
            <a:endParaRPr/>
          </a:p>
        </p:txBody>
      </p:sp>
      <p:sp>
        <p:nvSpPr>
          <p:cNvPr id="925" name="Google Shape;925;p1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6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Визуальные элементы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31" name="Google Shape;931;p163"/>
          <p:cNvSpPr txBox="1"/>
          <p:nvPr/>
        </p:nvSpPr>
        <p:spPr>
          <a:xfrm>
            <a:off x="540000" y="2158775"/>
            <a:ext cx="5958000" cy="2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диаграммы с областями;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линейчатые диаграммы;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гистограммы;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карточки;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кольцевые диаграммы;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круговые диаграммы;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графики;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карты;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таблицы;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срезы.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2" name="Google Shape;932;p1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Визуальные элементы</a:t>
            </a:r>
            <a:endParaRPr/>
          </a:p>
        </p:txBody>
      </p:sp>
      <p:pic>
        <p:nvPicPr>
          <p:cNvPr id="933" name="Google Shape;933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737" y="1169600"/>
            <a:ext cx="1151400" cy="34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63"/>
          <p:cNvSpPr txBox="1"/>
          <p:nvPr/>
        </p:nvSpPr>
        <p:spPr>
          <a:xfrm>
            <a:off x="593550" y="1180475"/>
            <a:ext cx="6125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Визуальный элемент — это графическое представление данных модели.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Power BI Desktop предоставляется широкий выбор типов визуальных элементов: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6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создать визуальный элемент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40" name="Google Shape;940;p1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Визуальные элементы</a:t>
            </a:r>
            <a:endParaRPr/>
          </a:p>
        </p:txBody>
      </p:sp>
      <p:sp>
        <p:nvSpPr>
          <p:cNvPr id="941" name="Google Shape;941;p164"/>
          <p:cNvSpPr txBox="1"/>
          <p:nvPr/>
        </p:nvSpPr>
        <p:spPr>
          <a:xfrm>
            <a:off x="593550" y="1180475"/>
            <a:ext cx="3499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создания или из</a:t>
            </a:r>
            <a:r>
              <a:rPr lang="ru" sz="1200">
                <a:solidFill>
                  <a:schemeClr val="dk1"/>
                </a:solidFill>
              </a:rPr>
              <a:t>менения ви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зуального элемента необходимо: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Выбрать тип элемента на панели </a:t>
            </a: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Визуализация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Выбрать данные для отображения на панели </a:t>
            </a: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Поля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Для этого достаточно перетащить нужную строку из панели Поля в необходимую область панели </a:t>
            </a: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Визуализация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например, </a:t>
            </a:r>
            <a:b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«Ось», «Значения» или «Условные обозначения».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42" name="Google Shape;942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625" y="884300"/>
            <a:ext cx="2104419" cy="38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"/>
              <a:t>Популярные визуальные элементы и правила их оформления</a:t>
            </a:r>
            <a:endParaRPr/>
          </a:p>
        </p:txBody>
      </p:sp>
      <p:sp>
        <p:nvSpPr>
          <p:cNvPr id="948" name="Google Shape;948;p1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66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Карточка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54" name="Google Shape;954;p16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66"/>
          <p:cNvSpPr txBox="1"/>
          <p:nvPr/>
        </p:nvSpPr>
        <p:spPr>
          <a:xfrm>
            <a:off x="540000" y="1289350"/>
            <a:ext cx="8064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Показывает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1 цифру, самый простой визуальный элемент. Нужен для отображения ключевых показателей в дашборде и располагается вверху отчета. Например в виде карточки можно отображать выручку или количество продаж.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6" name="Google Shape;956;p166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Общие правила по выбору визуального элемента</a:t>
            </a:r>
            <a:endParaRPr/>
          </a:p>
        </p:txBody>
      </p:sp>
      <p:pic>
        <p:nvPicPr>
          <p:cNvPr id="957" name="Google Shape;957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12" y="2635100"/>
            <a:ext cx="2042586" cy="6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900" y="2615888"/>
            <a:ext cx="2121950" cy="7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67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Линейчатая диаграмма с группировкой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64" name="Google Shape;964;p16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67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Общие правила по выбору визуального элемента</a:t>
            </a:r>
            <a:endParaRPr/>
          </a:p>
        </p:txBody>
      </p:sp>
      <p:sp>
        <p:nvSpPr>
          <p:cNvPr id="966" name="Google Shape;966;p167"/>
          <p:cNvSpPr txBox="1"/>
          <p:nvPr/>
        </p:nvSpPr>
        <p:spPr>
          <a:xfrm>
            <a:off x="540000" y="1511850"/>
            <a:ext cx="55032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Один из ключевых и часто используемых визуальных элементов.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Подходит для случаев, когда необходимо вывести длинный список показателей с </a:t>
            </a: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разбивкой</a:t>
            </a: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67" name="Google Shape;967;p167"/>
          <p:cNvPicPr preferRelativeResize="0"/>
          <p:nvPr/>
        </p:nvPicPr>
        <p:blipFill rotWithShape="1">
          <a:blip r:embed="rId4">
            <a:alphaModFix/>
          </a:blip>
          <a:srcRect b="0" l="-3300" r="3299" t="0"/>
          <a:stretch/>
        </p:blipFill>
        <p:spPr>
          <a:xfrm>
            <a:off x="6195600" y="1197700"/>
            <a:ext cx="2310050" cy="379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5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24" name="Google Shape;824;p150"/>
          <p:cNvSpPr txBox="1"/>
          <p:nvPr>
            <p:ph idx="1" type="subTitle"/>
          </p:nvPr>
        </p:nvSpPr>
        <p:spPr>
          <a:xfrm>
            <a:off x="540000" y="1168500"/>
            <a:ext cx="80640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Базовые элементы отчета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Подбор цветов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Визуальные элементы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Популярные визуальные элементы и правила их оформления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Линейчатые диаграммы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Круговая диаграмма и кольцевой график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Карты, таблицы и матрицы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Сложные для восприятия элементы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5" name="Google Shape;825;p1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8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График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73" name="Google Shape;973;p16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68"/>
          <p:cNvSpPr txBox="1"/>
          <p:nvPr/>
        </p:nvSpPr>
        <p:spPr>
          <a:xfrm>
            <a:off x="540000" y="1295725"/>
            <a:ext cx="80640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Один из ключевых и часто используемых визуальных элементов.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Чаще всего используется для отображения динамики какого-то показателя во </a:t>
            </a: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времени</a:t>
            </a: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5" name="Google Shape;975;p168"/>
          <p:cNvSpPr txBox="1"/>
          <p:nvPr>
            <p:ph idx="1" type="subTitle"/>
          </p:nvPr>
        </p:nvSpPr>
        <p:spPr>
          <a:xfrm>
            <a:off x="540000" y="203200"/>
            <a:ext cx="8294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Общие правила по выбору визуального элемента</a:t>
            </a:r>
            <a:endParaRPr/>
          </a:p>
        </p:txBody>
      </p:sp>
      <p:pic>
        <p:nvPicPr>
          <p:cNvPr id="976" name="Google Shape;976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095" y="2428763"/>
            <a:ext cx="7186255" cy="18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69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Гистограмма с группировкой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82" name="Google Shape;982;p16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69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Общие правила по выбору визуального элемента</a:t>
            </a:r>
            <a:endParaRPr/>
          </a:p>
        </p:txBody>
      </p:sp>
      <p:sp>
        <p:nvSpPr>
          <p:cNvPr id="984" name="Google Shape;984;p169"/>
          <p:cNvSpPr txBox="1"/>
          <p:nvPr/>
        </p:nvSpPr>
        <p:spPr>
          <a:xfrm>
            <a:off x="540000" y="1511850"/>
            <a:ext cx="421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Часто используется для план-факт анализа.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85" name="Google Shape;985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800" y="997698"/>
            <a:ext cx="3304575" cy="37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70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График и гистограмма с группировкой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91" name="Google Shape;991;p17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70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Общие правила по выбору визуального элемента</a:t>
            </a:r>
            <a:endParaRPr/>
          </a:p>
        </p:txBody>
      </p:sp>
      <p:sp>
        <p:nvSpPr>
          <p:cNvPr id="993" name="Google Shape;993;p170"/>
          <p:cNvSpPr txBox="1"/>
          <p:nvPr/>
        </p:nvSpPr>
        <p:spPr>
          <a:xfrm>
            <a:off x="540000" y="1511850"/>
            <a:ext cx="77001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Техническое оформление всех линейчатых диаграмм и гистограмм очень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похоже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визуальный элемент подходит когда нам нужно отобразить динамику многих параметров в разном формате, например, когда что-то в процентах, а что-то в числах.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94" name="Google Shape;994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25" y="2580149"/>
            <a:ext cx="7700200" cy="16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71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Круговая диаграмма или кольцевой график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00" name="Google Shape;1000;p17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171"/>
          <p:cNvSpPr txBox="1"/>
          <p:nvPr/>
        </p:nvSpPr>
        <p:spPr>
          <a:xfrm>
            <a:off x="540000" y="1136950"/>
            <a:ext cx="8064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Лучше всего подходит, когда мало значений. В идеале — 2-3, либо когда 2-3 доминируют, а остальные значения суммарно показывают малый процент.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Переоценённая диаграмма: её часто используют не по </a:t>
            </a: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назначению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когда отображают слишком много показателей, как в примере круговой диаграммы ниже.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2" name="Google Shape;1002;p171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Общие правила по выбору визуального элемента</a:t>
            </a:r>
            <a:endParaRPr/>
          </a:p>
        </p:txBody>
      </p:sp>
      <p:pic>
        <p:nvPicPr>
          <p:cNvPr id="1003" name="Google Shape;1003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550" y="2338588"/>
            <a:ext cx="2944924" cy="21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361" y="2338600"/>
            <a:ext cx="252412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5686" y="3345525"/>
            <a:ext cx="91440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72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Датчик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11" name="Google Shape;1011;p17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72"/>
          <p:cNvSpPr txBox="1"/>
          <p:nvPr/>
        </p:nvSpPr>
        <p:spPr>
          <a:xfrm>
            <a:off x="540000" y="1289350"/>
            <a:ext cx="8064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Показывает зону нахождения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параметра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Мы задаем 2 или 3 зоны - красную, желтую и зеленую и в зависимости от того, в какой зоне находится параметр, туда и указывает стрелка датчика.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3" name="Google Shape;1013;p172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Общие правила по выбору визуального элемента</a:t>
            </a:r>
            <a:endParaRPr/>
          </a:p>
        </p:txBody>
      </p:sp>
      <p:pic>
        <p:nvPicPr>
          <p:cNvPr id="1014" name="Google Shape;1014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125" y="2426750"/>
            <a:ext cx="5667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73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Правила оформления визуального элемента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20" name="Google Shape;1020;p17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73"/>
          <p:cNvSpPr txBox="1"/>
          <p:nvPr/>
        </p:nvSpPr>
        <p:spPr>
          <a:xfrm>
            <a:off x="655250" y="1281000"/>
            <a:ext cx="53673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📖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Никакого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вертикального </a:t>
            </a: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текста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📖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Надписи на осях делать не следует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📖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лучше переписать самостоятельно. Текст сделать крупнее и выровнять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📖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Название легенды не требуется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IBM Plex Sans"/>
              <a:buChar char="📖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Разбивайте тысячи пробелами через «формат»</a:t>
            </a: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22" name="Google Shape;1022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2432" y="1154538"/>
            <a:ext cx="2087325" cy="34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73"/>
          <p:cNvSpPr/>
          <p:nvPr/>
        </p:nvSpPr>
        <p:spPr>
          <a:xfrm>
            <a:off x="6259150" y="2571750"/>
            <a:ext cx="196800" cy="668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73"/>
          <p:cNvSpPr txBox="1"/>
          <p:nvPr>
            <p:ph idx="1" type="subTitle"/>
          </p:nvPr>
        </p:nvSpPr>
        <p:spPr>
          <a:xfrm>
            <a:off x="540000" y="203200"/>
            <a:ext cx="8295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Общие правила по выбору визуального элемента</a:t>
            </a:r>
            <a:endParaRPr/>
          </a:p>
        </p:txBody>
      </p:sp>
      <p:pic>
        <p:nvPicPr>
          <p:cNvPr id="1025" name="Google Shape;1025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675" y="3456888"/>
            <a:ext cx="2121950" cy="70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6" name="Google Shape;1026;p173"/>
          <p:cNvCxnSpPr>
            <a:stCxn id="1025" idx="2"/>
            <a:endCxn id="1025" idx="2"/>
          </p:cNvCxnSpPr>
          <p:nvPr/>
        </p:nvCxnSpPr>
        <p:spPr>
          <a:xfrm>
            <a:off x="4641650" y="4164187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173"/>
          <p:cNvCxnSpPr/>
          <p:nvPr/>
        </p:nvCxnSpPr>
        <p:spPr>
          <a:xfrm flipH="1" rot="10800000">
            <a:off x="4394400" y="4159975"/>
            <a:ext cx="355200" cy="8400"/>
          </a:xfrm>
          <a:prstGeom prst="straightConnector1">
            <a:avLst/>
          </a:prstGeom>
          <a:noFill/>
          <a:ln cap="flat" cmpd="sng" w="9525">
            <a:solidFill>
              <a:srgbClr val="E3211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74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Хороший пример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33" name="Google Shape;1033;p17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74"/>
          <p:cNvSpPr txBox="1"/>
          <p:nvPr/>
        </p:nvSpPr>
        <p:spPr>
          <a:xfrm>
            <a:off x="540000" y="1113413"/>
            <a:ext cx="53673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💫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заголовку понятно, чему посвящен элемент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💫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Цветовая гамма выбрана верно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💫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ползунок масштабирования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💫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Метки данных расставлены и понятны. Нет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округления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💫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Нет подписей осей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IBM Plex Sans"/>
              <a:buChar char="💫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Первые два значения выделены корпоративным цветом для фокуса внимания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5" name="Google Shape;1035;p174"/>
          <p:cNvSpPr txBox="1"/>
          <p:nvPr>
            <p:ph idx="1" type="subTitle"/>
          </p:nvPr>
        </p:nvSpPr>
        <p:spPr>
          <a:xfrm>
            <a:off x="540000" y="203200"/>
            <a:ext cx="8294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Общие правила по выбору визуального элемента</a:t>
            </a:r>
            <a:endParaRPr/>
          </a:p>
        </p:txBody>
      </p:sp>
      <p:pic>
        <p:nvPicPr>
          <p:cNvPr id="1036" name="Google Shape;1036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925" y="997700"/>
            <a:ext cx="2397186" cy="38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75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Частые проблемы и ошибки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2" name="Google Shape;1042;p175"/>
          <p:cNvSpPr txBox="1"/>
          <p:nvPr/>
        </p:nvSpPr>
        <p:spPr>
          <a:xfrm>
            <a:off x="540000" y="1439475"/>
            <a:ext cx="80640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💔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Нет</a:t>
            </a: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ползунка для линейчатых диаграмм</a:t>
            </a: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не позволяет приближать маленькие значения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💔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Формат чисел: нет разделителя тысяч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💔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Нет меток данных и масштабирование до «тыс.»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💔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Остаются подписи осей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💔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правильный визуальный элемент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43" name="Google Shape;1043;p175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75"/>
          <p:cNvSpPr txBox="1"/>
          <p:nvPr>
            <p:ph idx="1" type="subTitle"/>
          </p:nvPr>
        </p:nvSpPr>
        <p:spPr>
          <a:xfrm>
            <a:off x="540000" y="203200"/>
            <a:ext cx="7935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Общие правила по выбору визуального элемента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76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3600"/>
              <a:t>Карты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3600">
                <a:solidFill>
                  <a:srgbClr val="B187FF"/>
                </a:solidFill>
              </a:rPr>
              <a:t> </a:t>
            </a:r>
            <a:endParaRPr sz="3600">
              <a:solidFill>
                <a:srgbClr val="B187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77"/>
          <p:cNvSpPr txBox="1"/>
          <p:nvPr>
            <p:ph type="title"/>
          </p:nvPr>
        </p:nvSpPr>
        <p:spPr>
          <a:xfrm>
            <a:off x="540000" y="6438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Виды карт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55" name="Google Shape;1055;p17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77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Карты</a:t>
            </a:r>
            <a:endParaRPr/>
          </a:p>
        </p:txBody>
      </p:sp>
      <p:sp>
        <p:nvSpPr>
          <p:cNvPr id="1057" name="Google Shape;1057;p177"/>
          <p:cNvSpPr txBox="1"/>
          <p:nvPr>
            <p:ph idx="1" type="body"/>
          </p:nvPr>
        </p:nvSpPr>
        <p:spPr>
          <a:xfrm>
            <a:off x="807750" y="1082972"/>
            <a:ext cx="34461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Заполненная карта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58" name="Google Shape;1058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750" y="1800225"/>
            <a:ext cx="2424725" cy="1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77"/>
          <p:cNvSpPr txBox="1"/>
          <p:nvPr>
            <p:ph idx="2" type="body"/>
          </p:nvPr>
        </p:nvSpPr>
        <p:spPr>
          <a:xfrm>
            <a:off x="4910275" y="1018997"/>
            <a:ext cx="34461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Обычная карта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0" name="Google Shape;1060;p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8876" y="1915379"/>
            <a:ext cx="1053448" cy="1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77"/>
          <p:cNvSpPr txBox="1"/>
          <p:nvPr/>
        </p:nvSpPr>
        <p:spPr>
          <a:xfrm>
            <a:off x="540000" y="3604602"/>
            <a:ext cx="80640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Карты отображают параметры по географическим объектам - городам, регионам.</a:t>
            </a:r>
            <a:endParaRPr b="1" sz="12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Нужно быть аккуратным с названиями географических объектов, например, если Ленинградска Область писать, как ЛО, то объект будет найден не в России.</a:t>
            </a:r>
            <a:endParaRPr b="1" sz="12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ru"/>
              <a:t>Базовые элементы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ru"/>
              <a:t>оформления отчета</a:t>
            </a:r>
            <a:endParaRPr sz="2800"/>
          </a:p>
        </p:txBody>
      </p:sp>
      <p:sp>
        <p:nvSpPr>
          <p:cNvPr id="831" name="Google Shape;831;p1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78"/>
          <p:cNvSpPr txBox="1"/>
          <p:nvPr>
            <p:ph type="title"/>
          </p:nvPr>
        </p:nvSpPr>
        <p:spPr>
          <a:xfrm>
            <a:off x="540000" y="6438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Карта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7" name="Google Shape;1067;p17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78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Карты</a:t>
            </a:r>
            <a:endParaRPr/>
          </a:p>
        </p:txBody>
      </p:sp>
      <p:pic>
        <p:nvPicPr>
          <p:cNvPr id="1069" name="Google Shape;1069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525" y="1399275"/>
            <a:ext cx="5887724" cy="296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78"/>
          <p:cNvSpPr txBox="1"/>
          <p:nvPr/>
        </p:nvSpPr>
        <p:spPr>
          <a:xfrm>
            <a:off x="540550" y="2224400"/>
            <a:ext cx="236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примере карты отображены продажи по городам, чем больше продаж, тем больше круг.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9"/>
          <p:cNvSpPr txBox="1"/>
          <p:nvPr>
            <p:ph type="title"/>
          </p:nvPr>
        </p:nvSpPr>
        <p:spPr>
          <a:xfrm>
            <a:off x="540000" y="6438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Заполненная 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карта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76" name="Google Shape;1076;p17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79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Карты</a:t>
            </a:r>
            <a:endParaRPr/>
          </a:p>
        </p:txBody>
      </p:sp>
      <p:pic>
        <p:nvPicPr>
          <p:cNvPr id="1078" name="Google Shape;1078;p179"/>
          <p:cNvPicPr preferRelativeResize="0"/>
          <p:nvPr/>
        </p:nvPicPr>
        <p:blipFill rotWithShape="1">
          <a:blip r:embed="rId4">
            <a:alphaModFix/>
          </a:blip>
          <a:srcRect b="0" l="0" r="0" t="1690"/>
          <a:stretch/>
        </p:blipFill>
        <p:spPr>
          <a:xfrm>
            <a:off x="3341823" y="1413438"/>
            <a:ext cx="5440876" cy="29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79"/>
          <p:cNvSpPr txBox="1"/>
          <p:nvPr/>
        </p:nvSpPr>
        <p:spPr>
          <a:xfrm>
            <a:off x="540550" y="2224400"/>
            <a:ext cx="2369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Заполненная карта отличается от обычное тем, что на ней географические объекты выделяются не точкой, а границами объекта.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80"/>
          <p:cNvSpPr txBox="1"/>
          <p:nvPr/>
        </p:nvSpPr>
        <p:spPr>
          <a:xfrm>
            <a:off x="469750" y="1800225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b="1" lang="ru"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ArcGIS Maps for Power BI</a:t>
            </a:r>
            <a:br>
              <a:rPr b="1" lang="ru"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36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85" name="Google Shape;1085;p18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086" name="Google Shape;1086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538" y="1106152"/>
            <a:ext cx="3558926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1"/>
          <p:cNvSpPr txBox="1"/>
          <p:nvPr>
            <p:ph type="title"/>
          </p:nvPr>
        </p:nvSpPr>
        <p:spPr>
          <a:xfrm>
            <a:off x="540000" y="6438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Возможность выделить элементы на 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карте</a:t>
            </a:r>
            <a:endParaRPr b="1" sz="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92" name="Google Shape;1092;p18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81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lang="ru"/>
              <a:t>ArcGIS Maps for Power BI</a:t>
            </a:r>
            <a:endParaRPr/>
          </a:p>
        </p:txBody>
      </p:sp>
      <p:pic>
        <p:nvPicPr>
          <p:cNvPr id="1094" name="Google Shape;1094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0707" y="1091423"/>
            <a:ext cx="4078943" cy="33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81"/>
          <p:cNvSpPr txBox="1"/>
          <p:nvPr/>
        </p:nvSpPr>
        <p:spPr>
          <a:xfrm>
            <a:off x="540550" y="2224400"/>
            <a:ext cx="2369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Удобный функционал для выделение городов определенного региона.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82"/>
          <p:cNvSpPr txBox="1"/>
          <p:nvPr>
            <p:ph type="title"/>
          </p:nvPr>
        </p:nvSpPr>
        <p:spPr>
          <a:xfrm>
            <a:off x="540000" y="6438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Функция 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Layers</a:t>
            </a:r>
            <a:endParaRPr b="1" sz="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01" name="Google Shape;1101;p18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7065" y="1068666"/>
            <a:ext cx="2252701" cy="3469064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82"/>
          <p:cNvSpPr txBox="1"/>
          <p:nvPr/>
        </p:nvSpPr>
        <p:spPr>
          <a:xfrm>
            <a:off x="3947263" y="1845243"/>
            <a:ext cx="37998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создавать глубокую логику отображения точек: раскраску, цвета, тепловые карты.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Этот функционал помогает понять плотность параметра по гео.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4" name="Google Shape;1104;p182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/>
              <a:t>ArcGIS Maps for Power BI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3"/>
          <p:cNvSpPr txBox="1"/>
          <p:nvPr>
            <p:ph type="title"/>
          </p:nvPr>
        </p:nvSpPr>
        <p:spPr>
          <a:xfrm>
            <a:off x="540000" y="6438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Можно искать объект через поиск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10" name="Google Shape;1110;p18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075" y="1015925"/>
            <a:ext cx="6590788" cy="35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83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/>
              <a:t>ArcGIS Maps for Power BI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84"/>
          <p:cNvSpPr txBox="1"/>
          <p:nvPr>
            <p:ph type="title"/>
          </p:nvPr>
        </p:nvSpPr>
        <p:spPr>
          <a:xfrm>
            <a:off x="540000" y="5676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Изменение в динамике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18" name="Google Shape;1118;p18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200" y="1194885"/>
            <a:ext cx="6467398" cy="297341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84"/>
          <p:cNvSpPr txBox="1"/>
          <p:nvPr/>
        </p:nvSpPr>
        <p:spPr>
          <a:xfrm>
            <a:off x="6972600" y="1624775"/>
            <a:ext cx="1838400" cy="22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добавить данные по периодам и запускать динамику изменений </a:t>
            </a:r>
            <a:r>
              <a:rPr b="0"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внизу</a:t>
            </a:r>
            <a:r>
              <a:rPr b="0"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0"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Помогает понять динамику изменения показателей по гео.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1" name="Google Shape;1121;p184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/>
              <a:t>ArcGIS Maps for Power BI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85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3600"/>
              <a:t>Таблицы и </a:t>
            </a:r>
            <a:r>
              <a:rPr lang="ru" sz="3600"/>
              <a:t>матрицы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3600">
                <a:solidFill>
                  <a:srgbClr val="B187FF"/>
                </a:solidFill>
              </a:rPr>
              <a:t> </a:t>
            </a:r>
            <a:endParaRPr sz="3600">
              <a:solidFill>
                <a:srgbClr val="B187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86"/>
          <p:cNvSpPr txBox="1"/>
          <p:nvPr>
            <p:ph type="title"/>
          </p:nvPr>
        </p:nvSpPr>
        <p:spPr>
          <a:xfrm>
            <a:off x="540000" y="5676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Типы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32" name="Google Shape;1132;p186"/>
          <p:cNvSpPr txBox="1"/>
          <p:nvPr/>
        </p:nvSpPr>
        <p:spPr>
          <a:xfrm>
            <a:off x="4161800" y="1201350"/>
            <a:ext cx="28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latin typeface="Montserrat"/>
                <a:ea typeface="Montserrat"/>
                <a:cs typeface="Montserrat"/>
                <a:sym typeface="Montserrat"/>
              </a:rPr>
              <a:t>Обычные таблицы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186"/>
          <p:cNvSpPr txBox="1"/>
          <p:nvPr/>
        </p:nvSpPr>
        <p:spPr>
          <a:xfrm>
            <a:off x="662575" y="1070550"/>
            <a:ext cx="28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latin typeface="Montserrat"/>
                <a:ea typeface="Montserrat"/>
                <a:cs typeface="Montserrat"/>
                <a:sym typeface="Montserrat"/>
              </a:rPr>
              <a:t>Матрица: по умолчанию лучше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4" name="Google Shape;1134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401" y="1767126"/>
            <a:ext cx="1789575" cy="15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7900" y="1802275"/>
            <a:ext cx="1789575" cy="164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86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86"/>
          <p:cNvSpPr txBox="1"/>
          <p:nvPr/>
        </p:nvSpPr>
        <p:spPr>
          <a:xfrm>
            <a:off x="540550" y="3768677"/>
            <a:ext cx="80640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Таблицы и матрицы позволяют отображать большое </a:t>
            </a:r>
            <a:r>
              <a:rPr b="1"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количество</a:t>
            </a:r>
            <a:r>
              <a:rPr b="1"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параметров и полезны в случаях, когда на одном элементе нужно одновременно отобразить много данных.</a:t>
            </a:r>
            <a:endParaRPr b="1" sz="12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87"/>
          <p:cNvSpPr txBox="1"/>
          <p:nvPr>
            <p:ph type="title"/>
          </p:nvPr>
        </p:nvSpPr>
        <p:spPr>
          <a:xfrm>
            <a:off x="540000" y="5676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BM Plex Sans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Матрицы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43" name="Google Shape;1143;p18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449" y="936975"/>
            <a:ext cx="3759889" cy="3988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87"/>
          <p:cNvSpPr txBox="1"/>
          <p:nvPr/>
        </p:nvSpPr>
        <p:spPr>
          <a:xfrm>
            <a:off x="385400" y="1439475"/>
            <a:ext cx="21906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Матрица умеет все тоже самое, что и таблица, только в дополнение в матрице можно управлять столбцами и делать вложенные строки.</a:t>
            </a:r>
            <a:endParaRPr b="0"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52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Основные элементы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37" name="Google Shape;837;p15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52"/>
          <p:cNvSpPr txBox="1"/>
          <p:nvPr/>
        </p:nvSpPr>
        <p:spPr>
          <a:xfrm>
            <a:off x="540000" y="1800000"/>
            <a:ext cx="59580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IBM Plex Sans"/>
              <a:buChar char="📊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IBM Plex Sans"/>
              <a:buChar char="📊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Фильтры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9" name="Google Shape;839;p152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Базовые элементы оформления дашборда</a:t>
            </a:r>
            <a:endParaRPr/>
          </a:p>
        </p:txBody>
      </p:sp>
      <p:sp>
        <p:nvSpPr>
          <p:cNvPr id="840" name="Google Shape;840;p152"/>
          <p:cNvSpPr txBox="1"/>
          <p:nvPr/>
        </p:nvSpPr>
        <p:spPr>
          <a:xfrm>
            <a:off x="540000" y="3444600"/>
            <a:ext cx="8064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начала нам необходимо определить как оформить заголовок и определить расположение фильтров - выделить отдельно место для того, чтобы расположить все фильтры.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41" name="Google Shape;841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6" y="1279701"/>
            <a:ext cx="3499376" cy="20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52"/>
          <p:cNvSpPr/>
          <p:nvPr/>
        </p:nvSpPr>
        <p:spPr>
          <a:xfrm>
            <a:off x="4459600" y="1260000"/>
            <a:ext cx="3724200" cy="324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8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Воронка</a:t>
            </a:r>
            <a:r>
              <a:rPr b="1" lang="ru"/>
              <a:t> продаж</a:t>
            </a:r>
            <a:endParaRPr/>
          </a:p>
        </p:txBody>
      </p:sp>
      <p:sp>
        <p:nvSpPr>
          <p:cNvPr id="1151" name="Google Shape;1151;p18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89"/>
          <p:cNvSpPr txBox="1"/>
          <p:nvPr>
            <p:ph type="title"/>
          </p:nvPr>
        </p:nvSpPr>
        <p:spPr>
          <a:xfrm>
            <a:off x="540000" y="6438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Показывает разные стадии процесса продажи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57" name="Google Shape;1157;p18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89"/>
          <p:cNvSpPr txBox="1"/>
          <p:nvPr>
            <p:ph idx="1" type="subTitle"/>
          </p:nvPr>
        </p:nvSpPr>
        <p:spPr>
          <a:xfrm>
            <a:off x="540000" y="203200"/>
            <a:ext cx="7920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Воронка продаж</a:t>
            </a:r>
            <a:endParaRPr/>
          </a:p>
        </p:txBody>
      </p:sp>
      <p:sp>
        <p:nvSpPr>
          <p:cNvPr id="1159" name="Google Shape;1159;p189"/>
          <p:cNvSpPr/>
          <p:nvPr/>
        </p:nvSpPr>
        <p:spPr>
          <a:xfrm>
            <a:off x="3001266" y="2278036"/>
            <a:ext cx="1391100" cy="485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0" name="Google Shape;1160;p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686" y="1369050"/>
            <a:ext cx="1863239" cy="26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89"/>
          <p:cNvPicPr preferRelativeResize="0"/>
          <p:nvPr/>
        </p:nvPicPr>
        <p:blipFill rotWithShape="1">
          <a:blip r:embed="rId5">
            <a:alphaModFix/>
          </a:blip>
          <a:srcRect b="0" l="0" r="0" t="23195"/>
          <a:stretch/>
        </p:blipFill>
        <p:spPr>
          <a:xfrm>
            <a:off x="5159450" y="1525585"/>
            <a:ext cx="2873300" cy="19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89"/>
          <p:cNvSpPr txBox="1"/>
          <p:nvPr/>
        </p:nvSpPr>
        <p:spPr>
          <a:xfrm>
            <a:off x="684000" y="4132300"/>
            <a:ext cx="7920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Воронка помогает отобразить разные этапы одного процесса: воронка продаж, выплавка железа и прочие.</a:t>
            </a:r>
            <a:endParaRPr b="1" sz="12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540000" y="643800"/>
            <a:ext cx="8064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Пример неправильного использования элемента, 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искажающее данные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68" name="Google Shape;1168;p19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90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Воронка продаж</a:t>
            </a:r>
            <a:endParaRPr/>
          </a:p>
        </p:txBody>
      </p:sp>
      <p:pic>
        <p:nvPicPr>
          <p:cNvPr id="1170" name="Google Shape;1170;p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4175" y="1210804"/>
            <a:ext cx="4763825" cy="311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9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ru"/>
              <a:t>Сложные для восприятия элементы</a:t>
            </a:r>
            <a:endParaRPr/>
          </a:p>
        </p:txBody>
      </p:sp>
      <p:sp>
        <p:nvSpPr>
          <p:cNvPr id="1176" name="Google Shape;1176;p19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92"/>
          <p:cNvSpPr txBox="1"/>
          <p:nvPr>
            <p:ph type="title"/>
          </p:nvPr>
        </p:nvSpPr>
        <p:spPr>
          <a:xfrm>
            <a:off x="540000" y="5676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Одни и те же данные можно отобразить: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82" name="Google Shape;1182;p19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92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Сложные для восприятия диаграммы</a:t>
            </a:r>
            <a:endParaRPr/>
          </a:p>
        </p:txBody>
      </p:sp>
      <p:pic>
        <p:nvPicPr>
          <p:cNvPr id="1184" name="Google Shape;1184;p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813" y="1043075"/>
            <a:ext cx="6444825" cy="34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3"/>
          <p:cNvSpPr txBox="1"/>
          <p:nvPr>
            <p:ph type="title"/>
          </p:nvPr>
        </p:nvSpPr>
        <p:spPr>
          <a:xfrm>
            <a:off x="540000" y="5676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Диаграмма дерева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90" name="Google Shape;1190;p19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93"/>
          <p:cNvSpPr txBox="1"/>
          <p:nvPr>
            <p:ph idx="1" type="subTitle"/>
          </p:nvPr>
        </p:nvSpPr>
        <p:spPr>
          <a:xfrm>
            <a:off x="540000" y="203200"/>
            <a:ext cx="806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Сложные для восприятия диаграммы</a:t>
            </a:r>
            <a:endParaRPr/>
          </a:p>
        </p:txBody>
      </p:sp>
      <p:pic>
        <p:nvPicPr>
          <p:cNvPr id="1192" name="Google Shape;1192;p193"/>
          <p:cNvPicPr preferRelativeResize="0"/>
          <p:nvPr/>
        </p:nvPicPr>
        <p:blipFill rotWithShape="1">
          <a:blip r:embed="rId4">
            <a:alphaModFix/>
          </a:blip>
          <a:srcRect b="0" l="0" r="0" t="-1502"/>
          <a:stretch/>
        </p:blipFill>
        <p:spPr>
          <a:xfrm>
            <a:off x="968000" y="980325"/>
            <a:ext cx="7013849" cy="35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3333"/>
              <a:buFont typeface="Arial"/>
              <a:buNone/>
            </a:pPr>
            <a:r>
              <a:rPr b="1" lang="ru" sz="1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Ключевые факторы влияния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8" name="Google Shape;1198;p194"/>
          <p:cNvSpPr txBox="1"/>
          <p:nvPr>
            <p:ph idx="1" type="body"/>
          </p:nvPr>
        </p:nvSpPr>
        <p:spPr>
          <a:xfrm>
            <a:off x="5673050" y="1152475"/>
            <a:ext cx="31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Помогает понять какие показатели влияют на интересующие нас метрики.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Может пригодиться для анализа текучки сотрудников.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Работает на больших данных.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Рассчитывает факторы влияния на основе искусственного интеллекта.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99" name="Google Shape;1199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8725"/>
            <a:ext cx="5368250" cy="322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50" y="1017725"/>
            <a:ext cx="276249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94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94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Сложные для восприятия диаграммы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3333"/>
              <a:buFont typeface="Arial"/>
              <a:buNone/>
            </a:pPr>
            <a:r>
              <a:rPr b="1" lang="ru" sz="1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Дерево декомпозиции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195"/>
          <p:cNvSpPr txBox="1"/>
          <p:nvPr>
            <p:ph idx="1" type="body"/>
          </p:nvPr>
        </p:nvSpPr>
        <p:spPr>
          <a:xfrm>
            <a:off x="5673050" y="1152475"/>
            <a:ext cx="31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Помогает</a:t>
            </a:r>
            <a:r>
              <a:rPr lang="ru" sz="1400"/>
              <a:t> </a:t>
            </a: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сделать декомпозицию данных: какой фактор и куда перетекает.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Работает на больших данных.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400">
                <a:latin typeface="IBM Plex Sans"/>
                <a:ea typeface="IBM Plex Sans"/>
                <a:cs typeface="IBM Plex Sans"/>
                <a:sym typeface="IBM Plex Sans"/>
              </a:rPr>
              <a:t>Рассчитывает факторы влияния на основе искусственного интеллекта.</a:t>
            </a:r>
            <a:endParaRPr sz="1400"/>
          </a:p>
        </p:txBody>
      </p:sp>
      <p:pic>
        <p:nvPicPr>
          <p:cNvPr id="1209" name="Google Shape;1209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88" y="1017725"/>
            <a:ext cx="4286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713" y="1170125"/>
            <a:ext cx="3152890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95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95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Сложные для восприятия диаграммы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96"/>
          <p:cNvSpPr txBox="1"/>
          <p:nvPr>
            <p:ph type="title"/>
          </p:nvPr>
        </p:nvSpPr>
        <p:spPr>
          <a:xfrm>
            <a:off x="540000" y="5676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Ленточная диаграмма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18" name="Google Shape;1218;p19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96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Сложные для восприятия диаграммы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20" name="Google Shape;1220;p196"/>
          <p:cNvSpPr txBox="1"/>
          <p:nvPr>
            <p:ph idx="1" type="body"/>
          </p:nvPr>
        </p:nvSpPr>
        <p:spPr>
          <a:xfrm>
            <a:off x="466175" y="850200"/>
            <a:ext cx="62853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Линейчатые и гистограммы гораздо 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понятнее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400"/>
          </a:p>
        </p:txBody>
      </p:sp>
      <p:pic>
        <p:nvPicPr>
          <p:cNvPr id="1221" name="Google Shape;1221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25" y="2520575"/>
            <a:ext cx="8839201" cy="116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7"/>
          <p:cNvSpPr txBox="1"/>
          <p:nvPr>
            <p:ph type="title"/>
          </p:nvPr>
        </p:nvSpPr>
        <p:spPr>
          <a:xfrm>
            <a:off x="540000" y="5676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Каскадная диаграмма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27" name="Google Shape;1227;p19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400" y="1800219"/>
            <a:ext cx="6835396" cy="23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97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Сложные для восприятия диаграммы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0" name="Google Shape;1230;p197"/>
          <p:cNvSpPr txBox="1"/>
          <p:nvPr>
            <p:ph idx="1" type="body"/>
          </p:nvPr>
        </p:nvSpPr>
        <p:spPr>
          <a:xfrm>
            <a:off x="466175" y="850200"/>
            <a:ext cx="62853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Хорошо подходит для отчета о прибылях и 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убытках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ru"/>
              <a:t>ФИЛЬТРЫ</a:t>
            </a:r>
            <a:endParaRPr b="1"/>
          </a:p>
        </p:txBody>
      </p:sp>
      <p:sp>
        <p:nvSpPr>
          <p:cNvPr id="848" name="Google Shape;848;p1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98"/>
          <p:cNvSpPr txBox="1"/>
          <p:nvPr>
            <p:ph type="title"/>
          </p:nvPr>
        </p:nvSpPr>
        <p:spPr>
          <a:xfrm>
            <a:off x="540000" y="1295700"/>
            <a:ext cx="65724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ru"/>
              <a:t>Практика: перейдем в интерфейс Power BI</a:t>
            </a:r>
            <a:endParaRPr b="1"/>
          </a:p>
        </p:txBody>
      </p:sp>
      <p:sp>
        <p:nvSpPr>
          <p:cNvPr id="1236" name="Google Shape;1236;p19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</a:t>
            </a:r>
            <a:endParaRPr/>
          </a:p>
        </p:txBody>
      </p:sp>
      <p:sp>
        <p:nvSpPr>
          <p:cNvPr id="854" name="Google Shape;854;p154"/>
          <p:cNvSpPr txBox="1"/>
          <p:nvPr>
            <p:ph type="title"/>
          </p:nvPr>
        </p:nvSpPr>
        <p:spPr>
          <a:xfrm>
            <a:off x="4805750" y="1382550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2476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AutoNum type="arabicPeriod"/>
            </a:pPr>
            <a:r>
              <a:rPr lang="ru" sz="1300"/>
              <a:t>Выберите Срез на панели «‎Визуализация»:</a:t>
            </a:r>
            <a:endParaRPr sz="1300"/>
          </a:p>
          <a:p>
            <a:pPr indent="0" lvl="0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-247650" lvl="0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AutoNum type="arabicPeriod"/>
            </a:pPr>
            <a:r>
              <a:rPr lang="ru" sz="1300"/>
              <a:t>Выберите нужные данные.</a:t>
            </a:r>
            <a:endParaRPr sz="1300"/>
          </a:p>
          <a:p>
            <a:pPr indent="0" lvl="0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-247650" lvl="0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AutoNum type="arabicPeriod"/>
            </a:pPr>
            <a:r>
              <a:rPr lang="ru" sz="1300"/>
              <a:t>Измените размер визуализации и формат: список, выпадающий список, между, до или после.</a:t>
            </a:r>
            <a:endParaRPr sz="1300"/>
          </a:p>
        </p:txBody>
      </p:sp>
      <p:pic>
        <p:nvPicPr>
          <p:cNvPr id="855" name="Google Shape;855;p154"/>
          <p:cNvPicPr preferRelativeResize="0"/>
          <p:nvPr/>
        </p:nvPicPr>
        <p:blipFill rotWithShape="1">
          <a:blip r:embed="rId3">
            <a:alphaModFix/>
          </a:blip>
          <a:srcRect b="-2870" l="30004" r="-1123" t="0"/>
          <a:stretch/>
        </p:blipFill>
        <p:spPr>
          <a:xfrm>
            <a:off x="730100" y="1857750"/>
            <a:ext cx="3412600" cy="16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7525" y="1603731"/>
            <a:ext cx="281242" cy="2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54"/>
          <p:cNvSpPr txBox="1"/>
          <p:nvPr/>
        </p:nvSpPr>
        <p:spPr>
          <a:xfrm>
            <a:off x="574200" y="733800"/>
            <a:ext cx="39978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Предположим, что вам необходимо оставлять в дашборде только данные с определенный ограничением, в этом помогут фильтры.  </a:t>
            </a:r>
            <a:r>
              <a:rPr lang="ru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Работает аналогично фильтру в Excel, только в визуальном слое:</a:t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58" name="Google Shape;858;p154"/>
          <p:cNvPicPr preferRelativeResize="0"/>
          <p:nvPr/>
        </p:nvPicPr>
        <p:blipFill rotWithShape="1">
          <a:blip r:embed="rId5">
            <a:alphaModFix/>
          </a:blip>
          <a:srcRect b="0" l="0" r="58569" t="0"/>
          <a:stretch/>
        </p:blipFill>
        <p:spPr>
          <a:xfrm>
            <a:off x="1725568" y="3528900"/>
            <a:ext cx="1219425" cy="8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5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"/>
              <a:t>Подбор цветов для дашборда</a:t>
            </a:r>
            <a:endParaRPr sz="2800"/>
          </a:p>
        </p:txBody>
      </p:sp>
      <p:sp>
        <p:nvSpPr>
          <p:cNvPr id="864" name="Google Shape;864;p1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56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Формат цвета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70" name="Google Shape;870;p15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56"/>
          <p:cNvSpPr txBox="1"/>
          <p:nvPr/>
        </p:nvSpPr>
        <p:spPr>
          <a:xfrm>
            <a:off x="540000" y="1511850"/>
            <a:ext cx="80640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Power BI используется 6-значный код</a:t>
            </a:r>
            <a:endParaRPr b="0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🎨"/>
            </a:pPr>
            <a:r>
              <a:rPr b="0" i="0" lang="ru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Чёрный = 000000</a:t>
            </a:r>
            <a:endParaRPr b="0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🎨"/>
            </a:pPr>
            <a:r>
              <a:rPr b="0" i="0" lang="ru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Белый = FFFFFF</a:t>
            </a:r>
            <a:endParaRPr b="0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🎨"/>
            </a:pPr>
            <a:r>
              <a:rPr b="0" i="0" lang="ru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Фиолетовый = 6B007B</a:t>
            </a:r>
            <a:endParaRPr b="0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Также Power BI поддерживает RGB формат.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Определить код цвета можно по </a:t>
            </a:r>
            <a:r>
              <a:rPr b="0" i="0" lang="ru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ссылке</a:t>
            </a:r>
            <a:endParaRPr b="0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2" name="Google Shape;872;p156"/>
          <p:cNvSpPr txBox="1"/>
          <p:nvPr>
            <p:ph idx="1" type="subTitle"/>
          </p:nvPr>
        </p:nvSpPr>
        <p:spPr>
          <a:xfrm>
            <a:off x="540000" y="203200"/>
            <a:ext cx="8180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Подбор цветов для дашбордов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57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Какие есть варианты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78" name="Google Shape;878;p15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57"/>
          <p:cNvSpPr txBox="1"/>
          <p:nvPr>
            <p:ph idx="1" type="subTitle"/>
          </p:nvPr>
        </p:nvSpPr>
        <p:spPr>
          <a:xfrm>
            <a:off x="540000" y="203200"/>
            <a:ext cx="8252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Подбор цветов для дашбордов</a:t>
            </a:r>
            <a:endParaRPr/>
          </a:p>
        </p:txBody>
      </p:sp>
      <p:sp>
        <p:nvSpPr>
          <p:cNvPr id="880" name="Google Shape;880;p157"/>
          <p:cNvSpPr txBox="1"/>
          <p:nvPr/>
        </p:nvSpPr>
        <p:spPr>
          <a:xfrm>
            <a:off x="540000" y="1800000"/>
            <a:ext cx="80640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Брендбук</a:t>
            </a: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у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крупных компаний есть отдельная документация, которая регламентирует цветовую гамму и оформление элементов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3429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Субъективное ощущение прекрасного от руководителя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Ваш выбор - тут главное уметь защитить свой выбор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